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5"/>
    <p:restoredTop sz="89081"/>
  </p:normalViewPr>
  <p:slideViewPr>
    <p:cSldViewPr snapToGrid="0" snapToObjects="1">
      <p:cViewPr>
        <p:scale>
          <a:sx n="100" d="100"/>
          <a:sy n="100" d="100"/>
        </p:scale>
        <p:origin x="125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D683D-3003-B244-AA45-40C985961A3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304D-47C7-E34E-AB92-302D4900E9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0590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61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86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96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361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73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07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48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14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304D-47C7-E34E-AB92-302D4900E98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427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51D02-3963-BC41-B1B0-600F2120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5E10B4-1E58-D449-9725-EBA130FEF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CEC071-47B2-A647-8225-BC1887706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9E722-4066-0C4F-B37B-663D672A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1A57B-A386-A246-A977-4C2A36B7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14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8A290-346C-E04B-8273-37E1D352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268E05-6FF1-C743-8D60-4821229CC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1AA0BB-77D3-D443-89E9-9FDDF097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FBEFC-1626-6047-AD8D-87EB9ECB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D4A86B-5E8E-6B44-A82A-59118920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73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1B2FD7-5759-5E44-AB41-0F59F2138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38390-FD8E-5145-8016-E3A036368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1234CC-C2F1-4F44-B610-87BE8AC2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6048E-32A3-B64F-BF3B-CBF8862D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83355-36E8-1748-84E2-22F348EE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91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69353-6D75-AF49-84E1-BE6B891A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6E6BE-1ECE-0A4D-9CAD-0C3A3BF3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12777-5E1D-274B-BE8B-E1E86AF3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ADEF2D-6977-F54E-BD98-DF769C1F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B4D95-EB3A-F84A-984F-29544CCD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94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115F5-C76F-AB4D-88FF-D31A9382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9FF8B5-7E30-1245-9BA7-8407E5DA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D4FC0-EC66-944B-9E60-A048A4CC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F3DE3-7565-A040-8BEB-A6E9B7ED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A7E53-CDD8-3349-AD47-EF68FCBC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97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5375E-1EE4-2D4D-BE2D-862E337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F98BA-E848-694A-8EB9-DB1B0014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08AB9D-7D3A-BA4F-8A4F-40612BF4C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C1FB17-0E37-4740-95E2-131AC658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E8D1A0-521F-7349-85EC-00608577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9FD5DE-7C16-4241-B8BC-249ACB7D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82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937CB-95F9-3341-8689-33A44B4B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50DCA6-8C8B-8B4F-88CE-43C0B8577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9A72F5-E8B6-0347-88FC-25C19C3A7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961B90-2D1E-FE41-9299-A936F1147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42EC2F-D470-E146-A587-62CA74799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890CE9-C948-B94B-867E-D4DFEAC5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A1C90C-3977-6849-A154-DADA7FF0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4A3A97-5155-EB4A-9CB4-C9AEBBB7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12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1E54E-956A-5941-937C-057FE27D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6EDAB9-F802-D845-AF9E-A3F3AD6E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D69BEE-DA3F-1C47-B147-83BDBC83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CAFB3C-0B3F-9B45-9AD8-38E5D348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400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AC8058-BBFF-1E4A-A4C1-8F2A879C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121166-A122-4F46-BBAB-09528539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EEB55D-A7CC-EE40-B38C-FB92CD31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53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677E2-D679-AE43-99D5-6F3BEB8E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1B4E4-15A0-A843-A5BD-EB7EEC78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7683B9-3CB9-1143-8204-403F3A211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A2DB8-6A1E-064D-8B53-F8E66E084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A29C68-83BC-A242-80FB-8386B33F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2504F-10B9-DD41-9326-99B0912F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36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AE23-837A-4A43-8A35-05596E57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B9C407-0616-4942-9D0D-3471546A0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7B768F-C83B-604D-B58D-DAEA8CF99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086538-CCD0-D34B-A584-3CAA63D2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1F35B-5501-314D-B34A-96FB254E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29676-7BD3-6146-993E-DAA90896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91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BB5B24-8590-2446-BCCD-04B3AC26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01D537-FCE2-BB4C-A6BC-DDBD524E1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361DC-57FC-634E-BA34-6666028E1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E2954-4A27-DE44-B106-352AF92739E2}" type="datetimeFigureOut">
              <a:rPr kumimoji="1" lang="zh-CN" altLang="en-US" smtClean="0"/>
              <a:t>2020/7/10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B7117-C1BD-A24A-A45A-217FEFFDA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1D761B-2412-A44B-8540-9536693CA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0A92B-4E48-7A4C-8318-840AED166D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278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F037A-471D-BC48-8341-645AF5EE8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589" y="104140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3200" b="1" dirty="0" err="1"/>
              <a:t>OutfitNet</a:t>
            </a:r>
            <a:r>
              <a:rPr lang="en" altLang="zh-CN" sz="3200" b="1" dirty="0"/>
              <a:t>: Fashion Outfit Recommendation with Attention-Based Multiple Instance Learning </a:t>
            </a:r>
            <a:br>
              <a:rPr lang="en" altLang="zh-CN" sz="3200" b="1" dirty="0"/>
            </a:br>
            <a:endParaRPr kumimoji="1" lang="zh-CN" altLang="en-US" sz="32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6778D1-2623-8649-8906-311878BD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6232" y="3253122"/>
            <a:ext cx="5177589" cy="1102309"/>
          </a:xfrm>
        </p:spPr>
        <p:txBody>
          <a:bodyPr/>
          <a:lstStyle/>
          <a:p>
            <a:r>
              <a:rPr kumimoji="1" lang="en-US" altLang="zh-CN" dirty="0"/>
              <a:t>WWW2020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lang="en" altLang="zh-CN" dirty="0"/>
              <a:t>Visa Research</a:t>
            </a:r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35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900"/>
            <a:ext cx="12725400" cy="508000"/>
          </a:xfrm>
        </p:spPr>
        <p:txBody>
          <a:bodyPr>
            <a:noAutofit/>
          </a:bodyPr>
          <a:lstStyle/>
          <a:p>
            <a:r>
              <a:rPr lang="en" altLang="zh-CN" sz="2800" b="1" i="1" dirty="0"/>
              <a:t>OUTFITNET APPLICATIONS</a:t>
            </a:r>
            <a:r>
              <a:rPr lang="en-US" altLang="zh-CN" sz="2800" b="1" i="1" dirty="0"/>
              <a:t>-</a:t>
            </a:r>
            <a:r>
              <a:rPr lang="en" altLang="zh-CN" sz="2800" i="1" dirty="0"/>
              <a:t>1</a:t>
            </a:r>
            <a:r>
              <a:rPr lang="en-US" altLang="zh-CN" sz="2800" i="1" dirty="0"/>
              <a:t>.</a:t>
            </a:r>
            <a:r>
              <a:rPr lang="en" altLang="zh-CN" sz="2800" i="1" dirty="0"/>
              <a:t>Fashion Item Embedding </a:t>
            </a:r>
            <a:endParaRPr kumimoji="1" lang="zh-CN" altLang="en-US" sz="2000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F7F6B3-EB45-6047-B457-5837A21F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6" y="419100"/>
            <a:ext cx="7822263" cy="32998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DB1C11-70C8-C545-8CA7-CEF63F86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47" y="3718974"/>
            <a:ext cx="7278776" cy="31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8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88900"/>
            <a:ext cx="12725400" cy="508000"/>
          </a:xfrm>
        </p:spPr>
        <p:txBody>
          <a:bodyPr>
            <a:noAutofit/>
          </a:bodyPr>
          <a:lstStyle/>
          <a:p>
            <a:r>
              <a:rPr lang="en" altLang="zh-CN" sz="2800" b="1" i="1" dirty="0"/>
              <a:t>OUTFITNET APPLICATIONS</a:t>
            </a:r>
            <a:r>
              <a:rPr lang="en-US" altLang="zh-CN" sz="2800" b="1" i="1" dirty="0"/>
              <a:t>-2</a:t>
            </a:r>
            <a:r>
              <a:rPr lang="en-US" altLang="zh-CN" sz="2800" i="1" dirty="0"/>
              <a:t>.</a:t>
            </a:r>
            <a:r>
              <a:rPr lang="en" altLang="zh-CN" sz="2800" i="1" dirty="0"/>
              <a:t>Fashion outfit E</a:t>
            </a:r>
            <a:r>
              <a:rPr lang="en-US" altLang="zh-CN" sz="2800" i="1" dirty="0"/>
              <a:t>x</a:t>
            </a:r>
            <a:r>
              <a:rPr lang="en" altLang="zh-CN" sz="2800" i="1" dirty="0" err="1"/>
              <a:t>pansion</a:t>
            </a:r>
            <a:r>
              <a:rPr lang="en" altLang="zh-CN" sz="2800" i="1" dirty="0"/>
              <a:t> </a:t>
            </a:r>
            <a:endParaRPr kumimoji="1" lang="zh-CN" altLang="en-US" sz="20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0CA0A5-F1BF-D042-AFE5-478D3C6F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13" y="596900"/>
            <a:ext cx="942499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52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28600"/>
            <a:ext cx="10414000" cy="520700"/>
          </a:xfrm>
        </p:spPr>
        <p:txBody>
          <a:bodyPr>
            <a:noAutofit/>
          </a:bodyPr>
          <a:lstStyle/>
          <a:p>
            <a:r>
              <a:rPr lang="en" altLang="zh-CN" sz="2800" b="1" i="1" dirty="0"/>
              <a:t>OUTFITNET APPLICATIONS</a:t>
            </a:r>
            <a:r>
              <a:rPr lang="en-US" altLang="zh-CN" sz="2800" b="1" i="1" dirty="0"/>
              <a:t>-3</a:t>
            </a:r>
            <a:r>
              <a:rPr lang="en-US" altLang="zh-CN" sz="2800" i="1" dirty="0"/>
              <a:t>.</a:t>
            </a:r>
            <a:r>
              <a:rPr lang="en" altLang="zh-CN" sz="2800" i="1" dirty="0"/>
              <a:t> Personalized Fashion Outfit Attention </a:t>
            </a:r>
            <a:endParaRPr kumimoji="1" lang="zh-CN" altLang="en-US" sz="20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CE635-5C7C-5C43-8126-E04F1B7F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0" y="1524000"/>
            <a:ext cx="11410440" cy="29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9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688171-D54F-5F42-8DE1-2EF15D7D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b="1" i="1" dirty="0"/>
              <a:t>MIL</a:t>
            </a:r>
            <a:r>
              <a:rPr kumimoji="1" lang="zh-CN" altLang="en-US" b="1" i="1" dirty="0"/>
              <a:t>：</a:t>
            </a:r>
            <a:r>
              <a:rPr lang="en" altLang="zh-CN" b="1" i="1" dirty="0"/>
              <a:t> </a:t>
            </a:r>
            <a:r>
              <a:rPr lang="en" altLang="zh-CN" dirty="0"/>
              <a:t>enables us to learn not only the users’ preferences </a:t>
            </a:r>
            <a:r>
              <a:rPr lang="en" altLang="zh-CN" dirty="0">
                <a:solidFill>
                  <a:srgbClr val="FF0000"/>
                </a:solidFill>
              </a:rPr>
              <a:t>towards fashion outfits </a:t>
            </a:r>
            <a:r>
              <a:rPr lang="en" altLang="zh-CN" dirty="0"/>
              <a:t>(labeled in the data) but also their preferences </a:t>
            </a:r>
            <a:r>
              <a:rPr lang="en" altLang="zh-CN" dirty="0">
                <a:solidFill>
                  <a:srgbClr val="FF0000"/>
                </a:solidFill>
              </a:rPr>
              <a:t>towards fashion clothing items </a:t>
            </a:r>
            <a:r>
              <a:rPr lang="en" altLang="zh-CN" dirty="0"/>
              <a:t>(not labeled in the data)</a:t>
            </a:r>
          </a:p>
          <a:p>
            <a:pPr>
              <a:lnSpc>
                <a:spcPct val="200000"/>
              </a:lnSpc>
            </a:pPr>
            <a:r>
              <a:rPr lang="en" altLang="zh-CN" b="1" i="1" dirty="0"/>
              <a:t>personalized attention layer </a:t>
            </a:r>
            <a:r>
              <a:rPr lang="zh-CN" altLang="en-US" b="1" i="1" dirty="0"/>
              <a:t>：</a:t>
            </a:r>
            <a:r>
              <a:rPr lang="en" altLang="zh-CN" b="1" i="1" dirty="0"/>
              <a:t> </a:t>
            </a:r>
            <a:r>
              <a:rPr lang="en" altLang="zh-CN" dirty="0"/>
              <a:t>captures the users’ </a:t>
            </a:r>
            <a:r>
              <a:rPr lang="en" altLang="zh-CN" dirty="0">
                <a:solidFill>
                  <a:srgbClr val="FF0000"/>
                </a:solidFill>
              </a:rPr>
              <a:t>personal emphasis on each fashion item in fashion outfits </a:t>
            </a:r>
            <a:r>
              <a:rPr lang="en" altLang="zh-CN" dirty="0"/>
              <a:t>when assessing their preference for the whole fashion outfit ensemble. </a:t>
            </a:r>
          </a:p>
          <a:p>
            <a:pPr marL="0" indent="0">
              <a:lnSpc>
                <a:spcPct val="200000"/>
              </a:lnSpc>
              <a:buNone/>
            </a:pPr>
            <a:endParaRPr lang="e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FE34DC-495F-0B47-AD79-0FBFE9AAAAF4}"/>
              </a:ext>
            </a:extLst>
          </p:cNvPr>
          <p:cNvSpPr/>
          <p:nvPr/>
        </p:nvSpPr>
        <p:spPr>
          <a:xfrm>
            <a:off x="269412" y="120134"/>
            <a:ext cx="218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/>
              <a:t>IDEA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6786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7EE81-1B97-F642-8EE4-43CCAED2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0" y="160589"/>
            <a:ext cx="10515600" cy="573338"/>
          </a:xfrm>
        </p:spPr>
        <p:txBody>
          <a:bodyPr>
            <a:normAutofit fontScale="90000"/>
          </a:bodyPr>
          <a:lstStyle/>
          <a:p>
            <a:r>
              <a:rPr kumimoji="1" lang="en-US" altLang="zh-CN" b="1" i="1" dirty="0"/>
              <a:t>Motivation</a:t>
            </a:r>
            <a:endParaRPr kumimoji="1" lang="zh-CN" altLang="en-US" b="1" i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D2C42B3-1044-7C4E-ABCA-7C67150BD7E3}"/>
              </a:ext>
            </a:extLst>
          </p:cNvPr>
          <p:cNvSpPr txBox="1">
            <a:spLocks/>
          </p:cNvSpPr>
          <p:nvPr/>
        </p:nvSpPr>
        <p:spPr>
          <a:xfrm>
            <a:off x="333831" y="912412"/>
            <a:ext cx="7523846" cy="2244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kumimoji="1" lang="zh-CN" altLang="en-US" sz="1600" dirty="0"/>
              <a:t>一套</a:t>
            </a:r>
            <a:r>
              <a:rPr kumimoji="1" lang="en-US" altLang="zh-CN" sz="1600" dirty="0"/>
              <a:t>outfit</a:t>
            </a:r>
            <a:r>
              <a:rPr kumimoji="1" lang="zh-CN" altLang="en-US" sz="1600" dirty="0"/>
              <a:t>由多个</a:t>
            </a:r>
            <a:r>
              <a:rPr kumimoji="1" lang="en-US" altLang="zh-CN" sz="1600" dirty="0"/>
              <a:t>fashion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items</a:t>
            </a:r>
            <a:r>
              <a:rPr kumimoji="1" lang="zh-CN" altLang="en-US" sz="1600" dirty="0"/>
              <a:t>组成，用户是否喜欢</a:t>
            </a:r>
            <a:r>
              <a:rPr kumimoji="1" lang="en-US" altLang="zh-CN" sz="1600" dirty="0"/>
              <a:t>outfit</a:t>
            </a:r>
            <a:r>
              <a:rPr kumimoji="1" lang="zh-CN" altLang="en-US" sz="1600" dirty="0"/>
              <a:t>可能</a:t>
            </a:r>
            <a:r>
              <a:rPr kumimoji="1" lang="zh-CN" altLang="en-US" sz="1600" i="1" u="sng" dirty="0">
                <a:solidFill>
                  <a:srgbClr val="FF0000"/>
                </a:solidFill>
              </a:rPr>
              <a:t>侧重于不同的部分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pPr>
              <a:lnSpc>
                <a:spcPct val="160000"/>
              </a:lnSpc>
            </a:pPr>
            <a:r>
              <a:rPr kumimoji="1" lang="zh-CN" altLang="en-US" sz="1600" dirty="0"/>
              <a:t>不仅考虑单个</a:t>
            </a:r>
            <a:r>
              <a:rPr kumimoji="1" lang="en-US" altLang="zh-CN" sz="1600" dirty="0"/>
              <a:t>item</a:t>
            </a:r>
            <a:r>
              <a:rPr kumimoji="1" lang="zh-CN" altLang="en-US" sz="1600" dirty="0"/>
              <a:t>的美学，还要考虑</a:t>
            </a:r>
            <a:r>
              <a:rPr kumimoji="1" lang="en-US" altLang="zh-CN" sz="1600" dirty="0"/>
              <a:t>item</a:t>
            </a:r>
            <a:r>
              <a:rPr kumimoji="1" lang="zh-CN" altLang="en-US" sz="1600" dirty="0"/>
              <a:t>之间</a:t>
            </a:r>
            <a:r>
              <a:rPr kumimoji="1" lang="zh-CN" altLang="en-US" sz="1600" i="1" u="sng" dirty="0"/>
              <a:t>是否搭配适宜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pPr>
              <a:lnSpc>
                <a:spcPct val="160000"/>
              </a:lnSpc>
            </a:pPr>
            <a:r>
              <a:rPr kumimoji="1" lang="zh-CN" altLang="en-US" sz="1600" dirty="0"/>
              <a:t>就用户和</a:t>
            </a:r>
            <a:r>
              <a:rPr kumimoji="1" lang="en-US" altLang="zh-CN" sz="1600" dirty="0"/>
              <a:t>outfits</a:t>
            </a:r>
            <a:r>
              <a:rPr kumimoji="1" lang="zh-CN" altLang="en-US" sz="1600" dirty="0"/>
              <a:t>的关系而言，</a:t>
            </a:r>
            <a:r>
              <a:rPr kumimoji="1" lang="en-US" altLang="zh-CN" sz="1600" dirty="0"/>
              <a:t>outfit</a:t>
            </a:r>
            <a:r>
              <a:rPr kumimoji="1" lang="zh-CN" altLang="en-US" sz="1600" dirty="0"/>
              <a:t>的</a:t>
            </a:r>
            <a:r>
              <a:rPr kumimoji="1" lang="zh-CN" altLang="en-US" sz="1600" i="1" u="sng" dirty="0"/>
              <a:t>数据是稀疏</a:t>
            </a:r>
            <a:r>
              <a:rPr kumimoji="1" lang="zh-CN" altLang="en-US" sz="1600" dirty="0"/>
              <a:t>的。</a:t>
            </a:r>
            <a:endParaRPr kumimoji="1" lang="en-US" altLang="zh-CN" sz="1600" dirty="0"/>
          </a:p>
          <a:p>
            <a:pPr>
              <a:lnSpc>
                <a:spcPct val="160000"/>
              </a:lnSpc>
            </a:pPr>
            <a:r>
              <a:rPr kumimoji="1" lang="zh-CN" altLang="en-US" sz="1600" dirty="0"/>
              <a:t>只能知道用户喜欢什么，</a:t>
            </a:r>
            <a:r>
              <a:rPr kumimoji="1" lang="zh-CN" altLang="en-US" sz="1600" i="1" u="sng" dirty="0"/>
              <a:t>不知道用户不喜欢什么。</a:t>
            </a:r>
            <a:r>
              <a:rPr kumimoji="1" lang="en-US" altLang="zh-CN" sz="1600" i="1" u="sng" dirty="0"/>
              <a:t>(BPR)</a:t>
            </a:r>
            <a:endParaRPr kumimoji="1" lang="zh-CN" altLang="en-US" sz="1600" i="1" u="sng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5B4ABB7-D576-4549-A439-7920259AE682}"/>
              </a:ext>
            </a:extLst>
          </p:cNvPr>
          <p:cNvSpPr txBox="1">
            <a:spLocks/>
          </p:cNvSpPr>
          <p:nvPr/>
        </p:nvSpPr>
        <p:spPr>
          <a:xfrm>
            <a:off x="333831" y="3371829"/>
            <a:ext cx="6017984" cy="250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kumimoji="1" lang="en-US" altLang="zh-CN" sz="1800" b="1" dirty="0" err="1"/>
              <a:t>OutfitNet</a:t>
            </a:r>
            <a:r>
              <a:rPr kumimoji="1" lang="zh-CN" altLang="en-US" sz="1800" b="1" dirty="0"/>
              <a:t>：</a:t>
            </a:r>
            <a:r>
              <a:rPr kumimoji="1" lang="en-US" altLang="zh-CN" sz="1800" b="1" dirty="0"/>
              <a:t>two</a:t>
            </a:r>
            <a:r>
              <a:rPr kumimoji="1" lang="zh-CN" altLang="en-US" sz="1800" b="1" dirty="0"/>
              <a:t> </a:t>
            </a:r>
            <a:r>
              <a:rPr kumimoji="1" lang="en-US" altLang="zh-CN" sz="1800" b="1" dirty="0"/>
              <a:t>stages</a:t>
            </a:r>
          </a:p>
          <a:p>
            <a:pPr>
              <a:lnSpc>
                <a:spcPct val="160000"/>
              </a:lnSpc>
            </a:pPr>
            <a:r>
              <a:rPr kumimoji="1" lang="en-US" altLang="zh-CN" sz="1800" dirty="0"/>
              <a:t>Fashion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Item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Relevancy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network(FIR):</a:t>
            </a:r>
            <a:r>
              <a:rPr kumimoji="1" lang="zh-CN" altLang="en-US" sz="1800" dirty="0"/>
              <a:t> 学习</a:t>
            </a:r>
            <a:r>
              <a:rPr kumimoji="1" lang="en-US" altLang="zh-CN" sz="1800" dirty="0"/>
              <a:t>items</a:t>
            </a:r>
            <a:r>
              <a:rPr kumimoji="1" lang="zh-CN" altLang="en-US" sz="1800" dirty="0"/>
              <a:t>之间的搭配度并生成</a:t>
            </a:r>
            <a:r>
              <a:rPr kumimoji="1" lang="en-US" altLang="zh-CN" sz="1800" dirty="0"/>
              <a:t>items</a:t>
            </a:r>
            <a:r>
              <a:rPr kumimoji="1" lang="zh-CN" altLang="en-US" sz="1800" dirty="0"/>
              <a:t>的相关性</a:t>
            </a:r>
            <a:r>
              <a:rPr kumimoji="1" lang="en-US" altLang="zh-CN" sz="1800" i="1" u="sng" dirty="0"/>
              <a:t>embedding</a:t>
            </a:r>
          </a:p>
          <a:p>
            <a:pPr>
              <a:lnSpc>
                <a:spcPct val="160000"/>
              </a:lnSpc>
            </a:pPr>
            <a:r>
              <a:rPr kumimoji="1" lang="en-US" altLang="zh-CN" sz="1800" dirty="0"/>
              <a:t>Outfit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Preference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network(OP)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:</a:t>
            </a:r>
            <a:r>
              <a:rPr kumimoji="1" lang="zh-CN" altLang="en-US" sz="1800" dirty="0"/>
              <a:t> 使用</a:t>
            </a:r>
            <a:r>
              <a:rPr kumimoji="1" lang="zh-CN" altLang="en-US" sz="1800" i="1" u="sng" dirty="0"/>
              <a:t>视觉信息</a:t>
            </a:r>
            <a:r>
              <a:rPr kumimoji="1" lang="zh-CN" altLang="en-US" sz="1800" dirty="0"/>
              <a:t>学习用户的口味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26922D-6CD8-9F4F-8D0F-B5B58573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1342516"/>
            <a:ext cx="5248210" cy="41729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F01FCB-D390-394C-AEEF-194DB65A6983}"/>
              </a:ext>
            </a:extLst>
          </p:cNvPr>
          <p:cNvSpPr/>
          <p:nvPr/>
        </p:nvSpPr>
        <p:spPr>
          <a:xfrm>
            <a:off x="6866196" y="5602012"/>
            <a:ext cx="4142481" cy="881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首先，用户对每个</a:t>
            </a:r>
            <a:r>
              <a:rPr kumimoji="1" lang="en-US" altLang="zh-CN" dirty="0"/>
              <a:t>item</a:t>
            </a:r>
            <a:r>
              <a:rPr kumimoji="1" lang="zh-CN" altLang="en-US" dirty="0"/>
              <a:t>有自己的偏好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其次，用户对</a:t>
            </a:r>
            <a:r>
              <a:rPr kumimoji="1" lang="en-US" altLang="zh-CN" dirty="0"/>
              <a:t>items</a:t>
            </a:r>
            <a:r>
              <a:rPr kumimoji="1" lang="zh-CN" altLang="en-US" dirty="0"/>
              <a:t>有不同的权重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88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239E6-1303-2D4D-9323-E332A3F7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73904"/>
            <a:ext cx="9168942" cy="561388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Fashion Item Relevancy Network </a:t>
            </a:r>
            <a:endParaRPr kumimoji="1" lang="zh-CN" altLang="en-US" b="1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156C68-304B-BD49-841A-4867412DAB1E}"/>
              </a:ext>
            </a:extLst>
          </p:cNvPr>
          <p:cNvSpPr/>
          <p:nvPr/>
        </p:nvSpPr>
        <p:spPr>
          <a:xfrm>
            <a:off x="895952" y="689116"/>
            <a:ext cx="9308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The idea </a:t>
            </a:r>
            <a:r>
              <a:rPr kumimoji="1" lang="en" altLang="zh-CN" sz="2000" dirty="0">
                <a:latin typeface="+mj-lt"/>
                <a:ea typeface="+mj-ea"/>
                <a:cs typeface="+mj-cs"/>
              </a:rPr>
              <a:t>is that for fashion items that are more compatible/relevant to each other, they should be closer to each other in the embedding space.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7C4536-0773-1A48-BDDA-7BAE97CE1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3"/>
          <a:stretch/>
        </p:blipFill>
        <p:spPr>
          <a:xfrm>
            <a:off x="5739920" y="1604140"/>
            <a:ext cx="5511800" cy="396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773DB6-289A-964B-8A57-D989325FD5FE}"/>
                  </a:ext>
                </a:extLst>
              </p:cNvPr>
              <p:cNvSpPr/>
              <p:nvPr/>
            </p:nvSpPr>
            <p:spPr>
              <a:xfrm>
                <a:off x="6225206" y="3233520"/>
                <a:ext cx="3705846" cy="190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+mj-lt"/>
                    <a:ea typeface="+mj-ea"/>
                    <a:cs typeface="+mj-cs"/>
                  </a:rPr>
                  <a:t>input</a:t>
                </a:r>
                <a:r>
                  <a:rPr kumimoji="1" lang="zh-CN" altLang="en-US" sz="2000" dirty="0">
                    <a:latin typeface="+mj-lt"/>
                    <a:ea typeface="+mj-ea"/>
                    <a:cs typeface="+mj-cs"/>
                  </a:rPr>
                  <a:t>：</a:t>
                </a:r>
                <a:r>
                  <a:rPr kumimoji="1" lang="en" altLang="zh-CN" sz="2000" dirty="0">
                    <a:latin typeface="+mj-lt"/>
                    <a:ea typeface="+mj-ea"/>
                    <a:cs typeface="+mj-cs"/>
                  </a:rPr>
                  <a:t>triplet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" altLang="zh-CN" sz="200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𝑆</m:t>
                        </m:r>
                      </m:e>
                    </m:acc>
                  </m:oMath>
                </a14:m>
                <a:r>
                  <a:rPr kumimoji="1" lang="en" altLang="zh-CN" sz="2000" dirty="0">
                    <a:latin typeface="+mj-lt"/>
                    <a:ea typeface="+mj-ea"/>
                    <a:cs typeface="+mj-cs"/>
                  </a:rPr>
                  <a:t>,</a:t>
                </a:r>
                <a:r>
                  <a:rPr kumimoji="1" lang="en" altLang="zh-CN" sz="2000" dirty="0" err="1">
                    <a:latin typeface="+mj-lt"/>
                    <a:ea typeface="+mj-ea"/>
                    <a:cs typeface="+mj-cs"/>
                  </a:rPr>
                  <a:t>xi,xj</a:t>
                </a:r>
                <a:r>
                  <a:rPr kumimoji="1" lang="en" altLang="zh-CN" sz="2000" dirty="0">
                    <a:latin typeface="+mj-lt"/>
                    <a:ea typeface="+mj-ea"/>
                    <a:cs typeface="+mj-cs"/>
                  </a:rPr>
                  <a:t>) </a:t>
                </a:r>
                <a:endParaRPr kumimoji="1"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latin typeface="+mj-lt"/>
                    <a:ea typeface="+mj-ea"/>
                    <a:cs typeface="+mj-cs"/>
                  </a:rPr>
                  <a:t>相关性分数的计算</a:t>
                </a:r>
                <a:endParaRPr kumimoji="1"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rPr>
                  <a:t>计算差异</a:t>
                </a:r>
                <a:endParaRPr kumimoji="1" lang="en" altLang="zh-CN" sz="20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773DB6-289A-964B-8A57-D989325FD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06" y="3233520"/>
                <a:ext cx="3705846" cy="1901611"/>
              </a:xfrm>
              <a:prstGeom prst="rect">
                <a:avLst/>
              </a:prstGeom>
              <a:blipFill>
                <a:blip r:embed="rId3"/>
                <a:stretch>
                  <a:fillRect l="-1024" b="-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03F2017-F7F5-3745-BFE2-58933241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44" y="4174545"/>
            <a:ext cx="2374900" cy="55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478EBA-5ECD-AA41-BDCC-A1FEA8222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77" y="1961226"/>
            <a:ext cx="5200048" cy="3493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86D7A0-C42D-F446-A86E-5018D1CB3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97" y="1643726"/>
            <a:ext cx="4305300" cy="31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C434EB-4C75-FF42-AD4F-DC28B26CD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266" y="2253388"/>
            <a:ext cx="6560457" cy="71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70571" cy="692489"/>
          </a:xfrm>
        </p:spPr>
        <p:txBody>
          <a:bodyPr>
            <a:normAutofit/>
          </a:bodyPr>
          <a:lstStyle/>
          <a:p>
            <a:r>
              <a:rPr lang="en" altLang="zh-CN" sz="3200" b="1" i="1" dirty="0"/>
              <a:t>Outfit Preference Network </a:t>
            </a:r>
            <a:endParaRPr kumimoji="1" lang="zh-CN" altLang="en-US" sz="3200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21E84-E4C5-8547-9946-FE20F9F28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267" y="424653"/>
            <a:ext cx="4245429" cy="692489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1800" dirty="0"/>
              <a:t>Pre-processed</a:t>
            </a:r>
          </a:p>
          <a:p>
            <a:r>
              <a:rPr lang="en" altLang="zh-CN" sz="1800" dirty="0"/>
              <a:t>Stage 1: Fused Embedding Generation. </a:t>
            </a:r>
          </a:p>
          <a:p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2C21FF-8547-4D48-9189-08A24F56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6" y="5596140"/>
            <a:ext cx="4776107" cy="4056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8DAA22-D477-DD48-8221-BF1A9531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10" y="1417465"/>
            <a:ext cx="9508672" cy="3842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D38BC-E02A-F541-B55E-D46BA1FEE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48" y="5259820"/>
            <a:ext cx="414020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8F85B5-DC5A-744C-8D27-63E9248F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06" y="743589"/>
            <a:ext cx="6481938" cy="60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6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70571" cy="692489"/>
          </a:xfrm>
        </p:spPr>
        <p:txBody>
          <a:bodyPr>
            <a:normAutofit/>
          </a:bodyPr>
          <a:lstStyle/>
          <a:p>
            <a:r>
              <a:rPr lang="en" altLang="zh-CN" sz="3200" b="1" i="1" dirty="0"/>
              <a:t>Outfit Preference Network </a:t>
            </a:r>
            <a:endParaRPr kumimoji="1" lang="zh-CN" altLang="en-US" sz="3200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21E84-E4C5-8547-9946-FE20F9F28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36" y="130654"/>
            <a:ext cx="6385741" cy="81492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Stage 2: Personalized Outfit Scoring</a:t>
            </a:r>
            <a:r>
              <a:rPr lang="zh-CN" altLang="en-US" sz="2000" dirty="0"/>
              <a:t> </a:t>
            </a:r>
            <a:r>
              <a:rPr lang="en-US" altLang="zh-CN" sz="2000" dirty="0"/>
              <a:t>{</a:t>
            </a:r>
            <a:r>
              <a:rPr lang="zh-CN" altLang="en-US" sz="2000" dirty="0"/>
              <a:t> </a:t>
            </a:r>
            <a:r>
              <a:rPr lang="en" altLang="zh-CN" sz="2000" u="sng" dirty="0"/>
              <a:t>Instance-level approach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dirty="0"/>
              <a:t>embedding- level approach</a:t>
            </a:r>
            <a:r>
              <a:rPr lang="zh-CN" altLang="en-US" sz="2000" dirty="0"/>
              <a:t> </a:t>
            </a:r>
            <a:r>
              <a:rPr lang="en-US" altLang="zh-CN" sz="2000" dirty="0"/>
              <a:t>}</a:t>
            </a:r>
            <a:endParaRPr lang="en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E1312A-5E58-594E-9DBD-A3AB9DC0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33" y="1210924"/>
            <a:ext cx="6040315" cy="549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DA11D2-E1F2-174D-BC38-169F6B96C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33" y="1914360"/>
            <a:ext cx="4660900" cy="584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FD4E61-4CF3-4E4F-BE01-3DE1C9BE2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92" y="2775147"/>
            <a:ext cx="6750591" cy="13077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2663D-51B4-0C46-9358-F42CE21CC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601" y="4359439"/>
            <a:ext cx="6567882" cy="14812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1F759F-8278-4048-A778-ADEE5C4055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619"/>
          <a:stretch/>
        </p:blipFill>
        <p:spPr>
          <a:xfrm>
            <a:off x="1276915" y="4533499"/>
            <a:ext cx="2380685" cy="9272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8CE135-243E-1B4A-92CC-2BF587F84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493" y="692489"/>
            <a:ext cx="3727424" cy="36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70571" cy="692489"/>
          </a:xfrm>
        </p:spPr>
        <p:txBody>
          <a:bodyPr>
            <a:normAutofit/>
          </a:bodyPr>
          <a:lstStyle/>
          <a:p>
            <a:r>
              <a:rPr lang="en" altLang="zh-CN" sz="3200" b="1" i="1" dirty="0"/>
              <a:t>Outfit Preference Network </a:t>
            </a:r>
            <a:endParaRPr kumimoji="1" lang="zh-CN" altLang="en-US" sz="3200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21E84-E4C5-8547-9946-FE20F9F28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36" y="130654"/>
            <a:ext cx="6385741" cy="81492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Stage 2: Personalized Outfit Scoring</a:t>
            </a:r>
            <a:r>
              <a:rPr lang="zh-CN" altLang="en-US" sz="2000" dirty="0"/>
              <a:t> </a:t>
            </a:r>
            <a:r>
              <a:rPr lang="en-US" altLang="zh-CN" sz="2000" dirty="0"/>
              <a:t>{</a:t>
            </a:r>
            <a:r>
              <a:rPr lang="zh-CN" altLang="en-US" sz="2000" dirty="0"/>
              <a:t> </a:t>
            </a:r>
            <a:r>
              <a:rPr lang="en" altLang="zh-CN" sz="2000" dirty="0"/>
              <a:t>Instance-level approach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u="sng" dirty="0"/>
              <a:t>embedding- level approach</a:t>
            </a:r>
            <a:r>
              <a:rPr lang="zh-CN" altLang="en-US" sz="2000" u="sng" dirty="0"/>
              <a:t> </a:t>
            </a:r>
            <a:r>
              <a:rPr lang="en-US" altLang="zh-CN" sz="2000" dirty="0"/>
              <a:t>}</a:t>
            </a: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74C35-5C4D-3E41-A816-A32C1B19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1983789"/>
            <a:ext cx="2146736" cy="966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90E697-A395-AE4B-8D2A-459B34E4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95" y="1254367"/>
            <a:ext cx="4379941" cy="3216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70CDFB-4B8C-AB4B-9985-0C9D2C58C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14" y="3429000"/>
            <a:ext cx="6689918" cy="6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0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70571" cy="692489"/>
          </a:xfrm>
        </p:spPr>
        <p:txBody>
          <a:bodyPr>
            <a:normAutofit/>
          </a:bodyPr>
          <a:lstStyle/>
          <a:p>
            <a:r>
              <a:rPr lang="en" altLang="zh-CN" sz="3200" b="1" i="1" dirty="0"/>
              <a:t>Outfit Preference Network </a:t>
            </a:r>
            <a:endParaRPr kumimoji="1" lang="zh-CN" altLang="en-US" sz="3200" b="1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21E84-E4C5-8547-9946-FE20F9F28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36" y="130654"/>
            <a:ext cx="6385741" cy="81492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Stage 2: Personalized Outfit Scoring</a:t>
            </a:r>
            <a:r>
              <a:rPr lang="zh-CN" altLang="en-US" sz="2000" dirty="0"/>
              <a:t> </a:t>
            </a:r>
            <a:r>
              <a:rPr lang="en-US" altLang="zh-CN" sz="2000" dirty="0"/>
              <a:t>{</a:t>
            </a:r>
            <a:r>
              <a:rPr lang="zh-CN" altLang="en-US" sz="2000" dirty="0"/>
              <a:t> </a:t>
            </a:r>
            <a:r>
              <a:rPr lang="en" altLang="zh-CN" sz="2000" u="sng" dirty="0"/>
              <a:t>Instance-level approach</a:t>
            </a:r>
            <a:r>
              <a:rPr lang="en-US" altLang="zh-CN" sz="2000" u="sng" dirty="0"/>
              <a:t>,</a:t>
            </a:r>
            <a:r>
              <a:rPr lang="zh-CN" altLang="en-US" sz="2000" u="sng" dirty="0"/>
              <a:t> </a:t>
            </a:r>
            <a:r>
              <a:rPr lang="en" altLang="zh-CN" sz="2000" u="sng" dirty="0"/>
              <a:t>embedding- level approach</a:t>
            </a:r>
            <a:r>
              <a:rPr lang="zh-CN" altLang="en-US" sz="2000" u="sng" dirty="0"/>
              <a:t> </a:t>
            </a:r>
            <a:r>
              <a:rPr lang="en-US" altLang="zh-CN" sz="2000" dirty="0"/>
              <a:t>}</a:t>
            </a:r>
            <a:endParaRPr lang="en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A53E3A-BEF8-D849-9813-8D6C2C2F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0" y="1577443"/>
            <a:ext cx="6391269" cy="3200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6C04C7-4A15-FD44-A070-568E445E8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958" y="1878713"/>
            <a:ext cx="5262208" cy="928625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CE9FE21-3B66-944A-95DC-134CAF939AD0}"/>
              </a:ext>
            </a:extLst>
          </p:cNvPr>
          <p:cNvSpPr txBox="1">
            <a:spLocks/>
          </p:cNvSpPr>
          <p:nvPr/>
        </p:nvSpPr>
        <p:spPr>
          <a:xfrm>
            <a:off x="7033585" y="3177768"/>
            <a:ext cx="4700954" cy="1464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100" dirty="0"/>
              <a:t>Attention</a:t>
            </a:r>
            <a:r>
              <a:rPr lang="zh-CN" altLang="en-US" sz="2100" dirty="0"/>
              <a:t> </a:t>
            </a:r>
            <a:r>
              <a:rPr lang="en-US" altLang="zh-CN" sz="2100" dirty="0"/>
              <a:t>layer</a:t>
            </a:r>
            <a:r>
              <a:rPr lang="zh-CN" altLang="en-US" sz="2100" dirty="0"/>
              <a:t>的设计需要注意：</a:t>
            </a:r>
            <a:endParaRPr lang="en-US" altLang="zh-CN" sz="21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" sz="2100" dirty="0"/>
              <a:t>不考虑</a:t>
            </a:r>
            <a:r>
              <a:rPr lang="en-US" altLang="zh-CN" sz="2100" dirty="0"/>
              <a:t>items</a:t>
            </a:r>
            <a:r>
              <a:rPr lang="zh-CN" altLang="en-US" sz="2100" dirty="0"/>
              <a:t>的顺序</a:t>
            </a:r>
            <a:endParaRPr lang="en-US" altLang="zh-CN" sz="21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" altLang="zh-CN" sz="2100" dirty="0"/>
              <a:t>the attention weights </a:t>
            </a:r>
            <a:r>
              <a:rPr lang="el-GR" altLang="zh-CN" sz="2100" dirty="0"/>
              <a:t>α </a:t>
            </a:r>
            <a:r>
              <a:rPr lang="en" altLang="zh-CN" sz="2100" dirty="0"/>
              <a:t>are personalized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4286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" y="93786"/>
            <a:ext cx="9470571" cy="504092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Parameter Learning </a:t>
            </a:r>
            <a:endParaRPr kumimoji="1" lang="zh-CN" altLang="en-US" sz="3200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776783-21DE-5546-896B-9F845EC1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5" y="2989384"/>
            <a:ext cx="4857869" cy="2560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EDA869-E139-F94A-A11C-C4F28C88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8" y="597878"/>
            <a:ext cx="1940317" cy="21317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3410B7-56E9-2241-A073-853EE3E6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439620"/>
            <a:ext cx="7743242" cy="4913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6371BF-67F9-F247-A366-E2FE2178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806" y="3911500"/>
            <a:ext cx="6816079" cy="508793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7D1525B-1542-B243-85D0-F779A1482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037" y="851174"/>
            <a:ext cx="1426063" cy="4913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Triplet</a:t>
            </a:r>
            <a:r>
              <a:rPr lang="zh-CN" altLang="en-US" sz="2000" dirty="0"/>
              <a:t> </a:t>
            </a:r>
            <a:r>
              <a:rPr lang="en-US" altLang="zh-CN" sz="2000" dirty="0"/>
              <a:t>loss</a:t>
            </a:r>
            <a:endParaRPr lang="en" altLang="zh-CN" sz="200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434B0E68-1024-9D4E-AD78-C0ADA8C71541}"/>
              </a:ext>
            </a:extLst>
          </p:cNvPr>
          <p:cNvSpPr txBox="1">
            <a:spLocks/>
          </p:cNvSpPr>
          <p:nvPr/>
        </p:nvSpPr>
        <p:spPr>
          <a:xfrm>
            <a:off x="6486037" y="2968868"/>
            <a:ext cx="4372464" cy="824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Bayesian Personalized Ranking 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1071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7C87-BA31-6D45-B1CE-2D16AEE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" y="93786"/>
            <a:ext cx="9470571" cy="504092"/>
          </a:xfrm>
        </p:spPr>
        <p:txBody>
          <a:bodyPr>
            <a:normAutofit fontScale="90000"/>
          </a:bodyPr>
          <a:lstStyle/>
          <a:p>
            <a:r>
              <a:rPr lang="en" altLang="zh-CN" b="1" i="1" dirty="0"/>
              <a:t>EVALUATION </a:t>
            </a:r>
            <a:endParaRPr kumimoji="1" lang="zh-CN" altLang="en-US" sz="32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03C234-6461-6D46-8AC1-DC1EC3DC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38" y="0"/>
            <a:ext cx="4514852" cy="11191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DB9F88-5464-5B4A-B1B5-E0963C25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94" y="1119132"/>
            <a:ext cx="7971646" cy="18387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78A774-699F-5B4D-AD05-58FDDF980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" y="3032905"/>
            <a:ext cx="9099534" cy="2020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AD1447-67BD-1648-8E3F-0FB4AE4F1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535" y="5156551"/>
            <a:ext cx="5511989" cy="16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0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376</Words>
  <Application>Microsoft Macintosh PowerPoint</Application>
  <PresentationFormat>宽屏</PresentationFormat>
  <Paragraphs>49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OutfitNet: Fashion Outfit Recommendation with Attention-Based Multiple Instance Learning  </vt:lpstr>
      <vt:lpstr>Motivation</vt:lpstr>
      <vt:lpstr>Fashion Item Relevancy Network </vt:lpstr>
      <vt:lpstr>Outfit Preference Network </vt:lpstr>
      <vt:lpstr>Outfit Preference Network </vt:lpstr>
      <vt:lpstr>Outfit Preference Network </vt:lpstr>
      <vt:lpstr>Outfit Preference Network </vt:lpstr>
      <vt:lpstr>Parameter Learning </vt:lpstr>
      <vt:lpstr>EVALUATION </vt:lpstr>
      <vt:lpstr>OUTFITNET APPLICATIONS-1.Fashion Item Embedding </vt:lpstr>
      <vt:lpstr>OUTFITNET APPLICATIONS-2.Fashion outfit Expansion </vt:lpstr>
      <vt:lpstr>OUTFITNET APPLICATIONS-3. Personalized Fashion Outfit Attention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poppyzyl@qq.com</dc:creator>
  <cp:lastModifiedBy>poppyzyl@qq.com</cp:lastModifiedBy>
  <cp:revision>40</cp:revision>
  <dcterms:created xsi:type="dcterms:W3CDTF">2020-07-04T09:18:30Z</dcterms:created>
  <dcterms:modified xsi:type="dcterms:W3CDTF">2020-07-11T10:32:09Z</dcterms:modified>
</cp:coreProperties>
</file>